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2"/>
  </p:notesMasterIdLst>
  <p:handoutMasterIdLst>
    <p:handoutMasterId r:id="rId23"/>
  </p:handoutMasterIdLst>
  <p:sldIdLst>
    <p:sldId id="257" r:id="rId5"/>
    <p:sldId id="266" r:id="rId6"/>
    <p:sldId id="315" r:id="rId7"/>
    <p:sldId id="272" r:id="rId8"/>
    <p:sldId id="314" r:id="rId9"/>
    <p:sldId id="301" r:id="rId10"/>
    <p:sldId id="282" r:id="rId11"/>
    <p:sldId id="303" r:id="rId12"/>
    <p:sldId id="304" r:id="rId13"/>
    <p:sldId id="305" r:id="rId14"/>
    <p:sldId id="307" r:id="rId15"/>
    <p:sldId id="313" r:id="rId16"/>
    <p:sldId id="306" r:id="rId17"/>
    <p:sldId id="311" r:id="rId18"/>
    <p:sldId id="308" r:id="rId19"/>
    <p:sldId id="309" r:id="rId20"/>
    <p:sldId id="31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5228" autoAdjust="0"/>
  </p:normalViewPr>
  <p:slideViewPr>
    <p:cSldViewPr snapToGrid="0" showGuides="1">
      <p:cViewPr>
        <p:scale>
          <a:sx n="61" d="100"/>
          <a:sy n="61" d="100"/>
        </p:scale>
        <p:origin x="164" y="624"/>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3/10/2024</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3/10/2024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2952645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16</a:t>
            </a:fld>
            <a:endParaRPr lang="en-US" dirty="0"/>
          </a:p>
        </p:txBody>
      </p:sp>
    </p:spTree>
    <p:extLst>
      <p:ext uri="{BB962C8B-B14F-4D97-AF65-F5344CB8AC3E}">
        <p14:creationId xmlns:p14="http://schemas.microsoft.com/office/powerpoint/2010/main" val="1650699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3609141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2071938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6</a:t>
            </a:fld>
            <a:endParaRPr lang="en-US" dirty="0"/>
          </a:p>
        </p:txBody>
      </p:sp>
    </p:spTree>
    <p:extLst>
      <p:ext uri="{BB962C8B-B14F-4D97-AF65-F5344CB8AC3E}">
        <p14:creationId xmlns:p14="http://schemas.microsoft.com/office/powerpoint/2010/main" val="1795730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7</a:t>
            </a:fld>
            <a:endParaRPr lang="en-US" dirty="0"/>
          </a:p>
        </p:txBody>
      </p:sp>
    </p:spTree>
    <p:extLst>
      <p:ext uri="{BB962C8B-B14F-4D97-AF65-F5344CB8AC3E}">
        <p14:creationId xmlns:p14="http://schemas.microsoft.com/office/powerpoint/2010/main" val="35876663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DC51814-3B91-4036-94D2-3977634EE214}" type="slidenum">
              <a:rPr lang="en-US" smtClean="0"/>
              <a:t>10</a:t>
            </a:fld>
            <a:endParaRPr lang="en-US" dirty="0"/>
          </a:p>
        </p:txBody>
      </p:sp>
    </p:spTree>
    <p:extLst>
      <p:ext uri="{BB962C8B-B14F-4D97-AF65-F5344CB8AC3E}">
        <p14:creationId xmlns:p14="http://schemas.microsoft.com/office/powerpoint/2010/main" val="1145911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11</a:t>
            </a:fld>
            <a:endParaRPr lang="en-US" dirty="0"/>
          </a:p>
        </p:txBody>
      </p:sp>
    </p:spTree>
    <p:extLst>
      <p:ext uri="{BB962C8B-B14F-4D97-AF65-F5344CB8AC3E}">
        <p14:creationId xmlns:p14="http://schemas.microsoft.com/office/powerpoint/2010/main" val="992633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13</a:t>
            </a:fld>
            <a:endParaRPr lang="en-US" dirty="0"/>
          </a:p>
        </p:txBody>
      </p:sp>
    </p:spTree>
    <p:extLst>
      <p:ext uri="{BB962C8B-B14F-4D97-AF65-F5344CB8AC3E}">
        <p14:creationId xmlns:p14="http://schemas.microsoft.com/office/powerpoint/2010/main" val="1411076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51814-3B91-4036-94D2-3977634EE214}" type="slidenum">
              <a:rPr lang="en-US" smtClean="0"/>
              <a:t>15</a:t>
            </a:fld>
            <a:endParaRPr lang="en-US" dirty="0"/>
          </a:p>
        </p:txBody>
      </p:sp>
    </p:spTree>
    <p:extLst>
      <p:ext uri="{BB962C8B-B14F-4D97-AF65-F5344CB8AC3E}">
        <p14:creationId xmlns:p14="http://schemas.microsoft.com/office/powerpoint/2010/main" val="1860805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smtClean="0"/>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smtClean="0"/>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smtClean="0"/>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smtClean="0"/>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smtClean="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smtClean="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smtClean="0"/>
              <a:t>Click to edit Master title style</a:t>
            </a:r>
            <a:endParaRPr lang="en-US" noProof="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smtClean="0"/>
              <a:t>Click to edit Master title style</a:t>
            </a:r>
            <a:endParaRPr lang="en-US" noProof="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smtClean="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smtClean="0"/>
              <a:t>Click to edit Master title style</a:t>
            </a:r>
            <a:endParaRPr lang="en-US" noProof="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smtClean="0"/>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smtClean="0"/>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smtClean="0"/>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smtClean="0"/>
              <a:t>Click to edit Master title style</a:t>
            </a:r>
            <a:endParaRPr lang="en-US" noProof="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smtClean="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smtClean="0"/>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smtClean="0"/>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smtClean="0"/>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smtClean="0"/>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smtClean="0"/>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smtClean="0"/>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smtClean="0"/>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smtClean="0"/>
              <a:t>Click to edit Master title style</a:t>
            </a:r>
            <a:endParaRPr lang="en-US"/>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smtClean="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smtClean="0"/>
              <a:t>Click to edit Master title style</a:t>
            </a:r>
            <a:endParaRPr lang="en-US"/>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smtClean="0"/>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smtClean="0"/>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smtClean="0"/>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smtClean="0"/>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smtClean="0"/>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smtClean="0"/>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smtClean="0"/>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smtClean="0"/>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smtClean="0"/>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smtClean="0"/>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smtClean="0"/>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smtClean="0"/>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smtClean="0"/>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smtClean="0"/>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smtClean="0"/>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smtClean="0"/>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smtClean="0"/>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smtClean="0"/>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smtClean="0"/>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smtClean="0"/>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smtClean="0"/>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smtClean="0"/>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smtClean="0"/>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smtClean="0"/>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smtClean="0"/>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smtClean="0"/>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smtClean="0"/>
              <a:t>Click to edit Master title style</a:t>
            </a:r>
            <a:endParaRPr lang="en-US" noProof="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smtClean="0"/>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smtClean="0"/>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xmlns="" val="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13289" y="0"/>
            <a:ext cx="6222776" cy="6871481"/>
          </a:xfrm>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6012382" y="1092425"/>
            <a:ext cx="6044751" cy="1764963"/>
          </a:xfrm>
        </p:spPr>
        <p:txBody>
          <a:bodyPr>
            <a:normAutofit/>
          </a:bodyPr>
          <a:lstStyle/>
          <a:p>
            <a:pPr algn="ctr"/>
            <a:r>
              <a:rPr lang="en-GB" sz="4800" dirty="0">
                <a:solidFill>
                  <a:srgbClr val="92D050"/>
                </a:solidFill>
              </a:rPr>
              <a:t>SYRIA TEL CUSTOMER CHURN ANALYSIS.</a:t>
            </a:r>
            <a:endParaRPr lang="en-US" sz="4800" dirty="0">
              <a:solidFill>
                <a:srgbClr val="92D050"/>
              </a:solidFill>
            </a:endParaRP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6606220" y="3317735"/>
            <a:ext cx="4986338" cy="2613727"/>
          </a:xfrm>
        </p:spPr>
        <p:txBody>
          <a:bodyPr>
            <a:noAutofit/>
          </a:bodyPr>
          <a:lstStyle/>
          <a:p>
            <a:r>
              <a:rPr lang="en-GB" sz="2800" b="1" dirty="0" smtClean="0">
                <a:solidFill>
                  <a:srgbClr val="FFFF00"/>
                </a:solidFill>
              </a:rPr>
              <a:t>MORINGA SCHOOL</a:t>
            </a:r>
            <a:endParaRPr lang="en-US" sz="2800" b="1" dirty="0" smtClean="0">
              <a:solidFill>
                <a:srgbClr val="FFFF00"/>
              </a:solidFill>
            </a:endParaRPr>
          </a:p>
          <a:p>
            <a:r>
              <a:rPr lang="en-GB" sz="2800" b="1" dirty="0" smtClean="0">
                <a:solidFill>
                  <a:srgbClr val="FFFF00"/>
                </a:solidFill>
              </a:rPr>
              <a:t> </a:t>
            </a:r>
            <a:endParaRPr lang="en-US" sz="2800" b="1" dirty="0" smtClean="0">
              <a:solidFill>
                <a:srgbClr val="FFFF00"/>
              </a:solidFill>
            </a:endParaRPr>
          </a:p>
          <a:p>
            <a:r>
              <a:rPr lang="en-GB" sz="2800" b="1" dirty="0" smtClean="0">
                <a:solidFill>
                  <a:srgbClr val="FFFF00"/>
                </a:solidFill>
              </a:rPr>
              <a:t>PHASE 3 PROJECT</a:t>
            </a:r>
            <a:endParaRPr lang="en-US" sz="2800" b="1" dirty="0" smtClean="0">
              <a:solidFill>
                <a:srgbClr val="FFFF00"/>
              </a:solidFill>
            </a:endParaRPr>
          </a:p>
          <a:p>
            <a:r>
              <a:rPr lang="en-GB" sz="2800" b="1" dirty="0" smtClean="0">
                <a:solidFill>
                  <a:srgbClr val="FFFF00"/>
                </a:solidFill>
              </a:rPr>
              <a:t> </a:t>
            </a:r>
            <a:endParaRPr lang="en-US" sz="2800" b="1" dirty="0" smtClean="0">
              <a:solidFill>
                <a:srgbClr val="FFFF00"/>
              </a:solidFill>
            </a:endParaRPr>
          </a:p>
          <a:p>
            <a:r>
              <a:rPr lang="en-GB" sz="2800" b="1" dirty="0" smtClean="0">
                <a:solidFill>
                  <a:srgbClr val="FFFF00"/>
                </a:solidFill>
              </a:rPr>
              <a:t>THORNE MAKAU MUSEMBI</a:t>
            </a:r>
            <a:endParaRPr lang="en-US" sz="2800" b="1" dirty="0">
              <a:solidFill>
                <a:srgbClr val="FFFF00"/>
              </a:solidFill>
            </a:endParaRPr>
          </a:p>
        </p:txBody>
      </p:sp>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3">
            <a:extLst>
              <a:ext uri="{28A0092B-C50C-407E-A947-70E740481C1C}">
                <a14:useLocalDpi xmlns:a14="http://schemas.microsoft.com/office/drawing/2010/main" val="0"/>
              </a:ext>
            </a:extLst>
          </a:blip>
          <a:stretch>
            <a:fillRect/>
          </a:stretch>
        </p:blipFill>
        <p:spPr>
          <a:xfrm>
            <a:off x="555812" y="1186179"/>
            <a:ext cx="10829363" cy="5232549"/>
          </a:xfrm>
          <a:prstGeom prst="rect">
            <a:avLst/>
          </a:prstGeom>
        </p:spPr>
      </p:pic>
    </p:spTree>
    <p:extLst>
      <p:ext uri="{BB962C8B-B14F-4D97-AF65-F5344CB8AC3E}">
        <p14:creationId xmlns:p14="http://schemas.microsoft.com/office/powerpoint/2010/main" val="206657209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479" y="202069"/>
            <a:ext cx="10439400" cy="1175444"/>
          </a:xfrm>
        </p:spPr>
        <p:txBody>
          <a:bodyPr>
            <a:normAutofit/>
          </a:bodyPr>
          <a:lstStyle/>
          <a:p>
            <a:r>
              <a:rPr lang="en-US" dirty="0" smtClean="0">
                <a:solidFill>
                  <a:srgbClr val="FF0000"/>
                </a:solidFill>
              </a:rPr>
              <a:t>Modelling</a:t>
            </a:r>
            <a:endParaRPr lang="en-US" dirty="0"/>
          </a:p>
        </p:txBody>
      </p:sp>
      <p:sp>
        <p:nvSpPr>
          <p:cNvPr id="3" name="Slide Number Placeholder 2"/>
          <p:cNvSpPr>
            <a:spLocks noGrp="1"/>
          </p:cNvSpPr>
          <p:nvPr>
            <p:ph type="sldNum" sz="quarter" idx="12"/>
          </p:nvPr>
        </p:nvSpPr>
        <p:spPr/>
        <p:txBody>
          <a:bodyPr/>
          <a:lstStyle/>
          <a:p>
            <a:fld id="{03DC2DEF-D2FE-4B45-ABA4-9F153FD1C98A}" type="slidenum">
              <a:rPr lang="en-US" noProof="0" smtClean="0"/>
              <a:t>11</a:t>
            </a:fld>
            <a:endParaRPr lang="en-US" noProof="0" dirty="0"/>
          </a:p>
        </p:txBody>
      </p:sp>
      <p:sp>
        <p:nvSpPr>
          <p:cNvPr id="5" name="TextBox 4"/>
          <p:cNvSpPr txBox="1"/>
          <p:nvPr/>
        </p:nvSpPr>
        <p:spPr>
          <a:xfrm>
            <a:off x="451945" y="2785242"/>
            <a:ext cx="11440017" cy="3785652"/>
          </a:xfrm>
          <a:prstGeom prst="rect">
            <a:avLst/>
          </a:prstGeom>
          <a:noFill/>
        </p:spPr>
        <p:txBody>
          <a:bodyPr wrap="square" rtlCol="0">
            <a:spAutoFit/>
          </a:bodyPr>
          <a:lstStyle/>
          <a:p>
            <a:pPr>
              <a:lnSpc>
                <a:spcPct val="200000"/>
              </a:lnSpc>
            </a:pPr>
            <a:r>
              <a:rPr lang="en-GB" sz="2000" b="1" dirty="0">
                <a:latin typeface="Times New Roman" panose="02020603050405020304" pitchFamily="18" charset="0"/>
                <a:cs typeface="Times New Roman" panose="02020603050405020304" pitchFamily="18" charset="0"/>
              </a:rPr>
              <a:t>Logistic regression</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 </a:t>
            </a:r>
            <a:r>
              <a:rPr lang="en-GB" sz="2000" dirty="0" smtClean="0">
                <a:latin typeface="Times New Roman" panose="02020603050405020304" pitchFamily="18" charset="0"/>
                <a:cs typeface="Times New Roman" panose="02020603050405020304" pitchFamily="18" charset="0"/>
              </a:rPr>
              <a:t>Accuracy</a:t>
            </a:r>
            <a:r>
              <a:rPr lang="en-GB" sz="2000" dirty="0">
                <a:latin typeface="Times New Roman" panose="02020603050405020304" pitchFamily="18" charset="0"/>
                <a:cs typeface="Times New Roman" panose="02020603050405020304" pitchFamily="18" charset="0"/>
              </a:rPr>
              <a:t>: 0.82</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Precision (Class 0.0): 0.96</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Precision (Class 1.0): 0.32</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Recall (Class 0.0): </a:t>
            </a:r>
            <a:r>
              <a:rPr lang="en-GB" sz="2000" dirty="0" smtClean="0">
                <a:latin typeface="Times New Roman" panose="02020603050405020304" pitchFamily="18" charset="0"/>
                <a:cs typeface="Times New Roman" panose="02020603050405020304" pitchFamily="18" charset="0"/>
              </a:rPr>
              <a:t>0.84</a:t>
            </a:r>
          </a:p>
          <a:p>
            <a:pPr>
              <a:lnSpc>
                <a:spcPct val="200000"/>
              </a:lnSpc>
            </a:pPr>
            <a:r>
              <a:rPr lang="en-GB" sz="2000" dirty="0">
                <a:latin typeface="Times New Roman" panose="02020603050405020304" pitchFamily="18" charset="0"/>
                <a:cs typeface="Times New Roman" panose="02020603050405020304" pitchFamily="18" charset="0"/>
              </a:rPr>
              <a:t>Recall (Class 1.0): </a:t>
            </a:r>
            <a:r>
              <a:rPr lang="en-GB" sz="2000" dirty="0" smtClean="0">
                <a:latin typeface="Times New Roman" panose="02020603050405020304" pitchFamily="18" charset="0"/>
                <a:cs typeface="Times New Roman" panose="02020603050405020304" pitchFamily="18" charset="0"/>
              </a:rPr>
              <a:t>0.67</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00141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3477" y="90855"/>
            <a:ext cx="8376744" cy="6863417"/>
          </a:xfrm>
          <a:prstGeom prst="rect">
            <a:avLst/>
          </a:prstGeom>
          <a:noFill/>
        </p:spPr>
        <p:txBody>
          <a:bodyPr wrap="square" rtlCol="0">
            <a:spAutoFit/>
          </a:bodyPr>
          <a:lstStyle/>
          <a:p>
            <a:pPr>
              <a:lnSpc>
                <a:spcPct val="200000"/>
              </a:lnSpc>
            </a:pPr>
            <a:r>
              <a:rPr lang="en-GB" sz="2000" dirty="0" smtClean="0">
                <a:latin typeface="Times New Roman" panose="02020603050405020304" pitchFamily="18" charset="0"/>
                <a:cs typeface="Times New Roman" panose="02020603050405020304" pitchFamily="18" charset="0"/>
              </a:rPr>
              <a:t>F1 </a:t>
            </a:r>
            <a:r>
              <a:rPr lang="en-GB" sz="2000" dirty="0">
                <a:latin typeface="Times New Roman" panose="02020603050405020304" pitchFamily="18" charset="0"/>
                <a:cs typeface="Times New Roman" panose="02020603050405020304" pitchFamily="18" charset="0"/>
              </a:rPr>
              <a:t>Score (Class 0.0): 0.89</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F1 Score (Class 1.0): 0.44</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b="1" dirty="0" smtClean="0">
                <a:latin typeface="Times New Roman" panose="02020603050405020304" pitchFamily="18" charset="0"/>
                <a:cs typeface="Times New Roman" panose="02020603050405020304" pitchFamily="18" charset="0"/>
              </a:rPr>
              <a:t>Decision </a:t>
            </a:r>
            <a:r>
              <a:rPr lang="en-GB" sz="2000" b="1" dirty="0">
                <a:latin typeface="Times New Roman" panose="02020603050405020304" pitchFamily="18" charset="0"/>
                <a:cs typeface="Times New Roman" panose="02020603050405020304" pitchFamily="18" charset="0"/>
              </a:rPr>
              <a:t>Tree Classifier</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 </a:t>
            </a:r>
            <a:r>
              <a:rPr lang="en-GB" sz="2000" dirty="0" smtClean="0">
                <a:latin typeface="Times New Roman" panose="02020603050405020304" pitchFamily="18" charset="0"/>
                <a:cs typeface="Times New Roman" panose="02020603050405020304" pitchFamily="18" charset="0"/>
              </a:rPr>
              <a:t>Accuracy</a:t>
            </a:r>
            <a:r>
              <a:rPr lang="en-GB" sz="2000" dirty="0">
                <a:latin typeface="Times New Roman" panose="02020603050405020304" pitchFamily="18" charset="0"/>
                <a:cs typeface="Times New Roman" panose="02020603050405020304" pitchFamily="18" charset="0"/>
              </a:rPr>
              <a:t>: 0.90571Precision: 0.53125Recall: 0.70833F1 Score: 0.60714</a:t>
            </a:r>
            <a:r>
              <a:rPr lang="en-US" sz="2000" dirty="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Random Forest Classifier</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 </a:t>
            </a:r>
            <a:r>
              <a:rPr lang="en-GB" sz="2000" dirty="0" smtClean="0">
                <a:latin typeface="Times New Roman" panose="02020603050405020304" pitchFamily="18" charset="0"/>
                <a:cs typeface="Times New Roman" panose="02020603050405020304" pitchFamily="18" charset="0"/>
              </a:rPr>
              <a:t>Accuracy</a:t>
            </a:r>
            <a:r>
              <a:rPr lang="en-GB" sz="2000" dirty="0">
                <a:latin typeface="Times New Roman" panose="02020603050405020304" pitchFamily="18" charset="0"/>
                <a:cs typeface="Times New Roman" panose="02020603050405020304" pitchFamily="18" charset="0"/>
              </a:rPr>
              <a:t>: 0.94429Precision: 0.72603Recall: 0.73611F1 Score: 0.73103</a:t>
            </a:r>
            <a:r>
              <a:rPr lang="en-US" sz="2000" dirty="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 </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Gradient Boosting Classifier</a:t>
            </a:r>
            <a:endParaRPr lang="en-US" sz="2000" b="1" dirty="0">
              <a:latin typeface="Times New Roman" panose="02020603050405020304" pitchFamily="18" charset="0"/>
              <a:cs typeface="Times New Roman" panose="02020603050405020304" pitchFamily="18" charset="0"/>
            </a:endParaRPr>
          </a:p>
          <a:p>
            <a:pPr fontAlgn="base" latinLnBrk="1">
              <a:lnSpc>
                <a:spcPct val="200000"/>
              </a:lnSpc>
            </a:pPr>
            <a:r>
              <a:rPr lang="en-GB" sz="2000" dirty="0" smtClean="0">
                <a:latin typeface="Times New Roman" panose="02020603050405020304" pitchFamily="18" charset="0"/>
                <a:cs typeface="Times New Roman" panose="02020603050405020304" pitchFamily="18" charset="0"/>
              </a:rPr>
              <a:t>Accuracy</a:t>
            </a:r>
            <a:r>
              <a:rPr lang="en-GB" sz="2000" dirty="0">
                <a:latin typeface="Times New Roman" panose="02020603050405020304" pitchFamily="18" charset="0"/>
                <a:cs typeface="Times New Roman" panose="02020603050405020304" pitchFamily="18" charset="0"/>
              </a:rPr>
              <a:t>: 0.94143</a:t>
            </a:r>
            <a:endParaRPr lang="en-US" sz="2000" dirty="0">
              <a:latin typeface="Times New Roman" panose="02020603050405020304" pitchFamily="18" charset="0"/>
              <a:cs typeface="Times New Roman" panose="02020603050405020304" pitchFamily="18" charset="0"/>
            </a:endParaRPr>
          </a:p>
          <a:p>
            <a:pPr fontAlgn="base" latinLnBrk="1">
              <a:lnSpc>
                <a:spcPct val="200000"/>
              </a:lnSpc>
            </a:pPr>
            <a:r>
              <a:rPr lang="en-GB" sz="2000" dirty="0">
                <a:latin typeface="Times New Roman" panose="02020603050405020304" pitchFamily="18" charset="0"/>
                <a:cs typeface="Times New Roman" panose="02020603050405020304" pitchFamily="18" charset="0"/>
              </a:rPr>
              <a:t>Precision: 0.69620</a:t>
            </a:r>
            <a:endParaRPr lang="en-US" sz="2000" dirty="0">
              <a:latin typeface="Times New Roman" panose="02020603050405020304" pitchFamily="18" charset="0"/>
              <a:cs typeface="Times New Roman" panose="02020603050405020304" pitchFamily="18" charset="0"/>
            </a:endParaRPr>
          </a:p>
          <a:p>
            <a:pPr fontAlgn="base" latinLnBrk="1">
              <a:lnSpc>
                <a:spcPct val="200000"/>
              </a:lnSpc>
            </a:pPr>
            <a:r>
              <a:rPr lang="en-GB" sz="2000" dirty="0">
                <a:latin typeface="Times New Roman" panose="02020603050405020304" pitchFamily="18" charset="0"/>
                <a:cs typeface="Times New Roman" panose="02020603050405020304" pitchFamily="18" charset="0"/>
              </a:rPr>
              <a:t>Recall: 0.76389</a:t>
            </a:r>
            <a:endParaRPr lang="en-US" sz="2000" dirty="0">
              <a:latin typeface="Times New Roman" panose="02020603050405020304" pitchFamily="18" charset="0"/>
              <a:cs typeface="Times New Roman" panose="02020603050405020304" pitchFamily="18" charset="0"/>
            </a:endParaRPr>
          </a:p>
          <a:p>
            <a:pPr fontAlgn="base" latinLnBrk="1">
              <a:lnSpc>
                <a:spcPct val="200000"/>
              </a:lnSpc>
            </a:pPr>
            <a:r>
              <a:rPr lang="en-GB" sz="2000" dirty="0">
                <a:latin typeface="Times New Roman" panose="02020603050405020304" pitchFamily="18" charset="0"/>
                <a:cs typeface="Times New Roman" panose="02020603050405020304" pitchFamily="18" charset="0"/>
              </a:rPr>
              <a:t>F1 Score: </a:t>
            </a:r>
            <a:r>
              <a:rPr lang="en-GB" sz="2000" dirty="0" smtClean="0">
                <a:latin typeface="Times New Roman" panose="02020603050405020304" pitchFamily="18" charset="0"/>
                <a:cs typeface="Times New Roman" panose="02020603050405020304" pitchFamily="18" charset="0"/>
              </a:rPr>
              <a:t>0.72848</a:t>
            </a:r>
            <a:endParaRPr lang="en-US" sz="2000" dirty="0"/>
          </a:p>
        </p:txBody>
      </p:sp>
    </p:spTree>
    <p:extLst>
      <p:ext uri="{BB962C8B-B14F-4D97-AF65-F5344CB8AC3E}">
        <p14:creationId xmlns:p14="http://schemas.microsoft.com/office/powerpoint/2010/main" val="109320077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92166" y="0"/>
            <a:ext cx="7357241" cy="1015663"/>
          </a:xfrm>
          <a:prstGeom prst="rect">
            <a:avLst/>
          </a:prstGeom>
          <a:noFill/>
        </p:spPr>
        <p:txBody>
          <a:bodyPr wrap="square" rtlCol="0">
            <a:spAutoFit/>
          </a:bodyPr>
          <a:lstStyle/>
          <a:p>
            <a:r>
              <a:rPr lang="en-GB" sz="6000" b="1">
                <a:solidFill>
                  <a:srgbClr val="FF0000"/>
                </a:solidFill>
              </a:rPr>
              <a:t>Models </a:t>
            </a:r>
            <a:r>
              <a:rPr lang="en-GB" sz="6000" b="1" smtClean="0">
                <a:solidFill>
                  <a:srgbClr val="FF0000"/>
                </a:solidFill>
              </a:rPr>
              <a:t>Comparison</a:t>
            </a:r>
            <a:endParaRPr lang="en-US" sz="6000" b="1" dirty="0">
              <a:solidFill>
                <a:srgbClr val="FF0000"/>
              </a:solidFill>
            </a:endParaRPr>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4792716" y="1015662"/>
            <a:ext cx="7399283" cy="5842337"/>
          </a:xfrm>
          <a:prstGeom prst="rect">
            <a:avLst/>
          </a:prstGeom>
        </p:spPr>
      </p:pic>
      <p:sp>
        <p:nvSpPr>
          <p:cNvPr id="6" name="TextBox 5"/>
          <p:cNvSpPr txBox="1"/>
          <p:nvPr/>
        </p:nvSpPr>
        <p:spPr>
          <a:xfrm>
            <a:off x="557047" y="1555531"/>
            <a:ext cx="3993931" cy="4401205"/>
          </a:xfrm>
          <a:prstGeom prst="rect">
            <a:avLst/>
          </a:prstGeom>
          <a:noFill/>
        </p:spPr>
        <p:txBody>
          <a:bodyPr wrap="square" rtlCol="0">
            <a:spAutoFit/>
          </a:bodyPr>
          <a:lstStyle/>
          <a:p>
            <a:pPr>
              <a:lnSpc>
                <a:spcPct val="200000"/>
              </a:lnSpc>
            </a:pPr>
            <a:r>
              <a:rPr lang="en-GB" sz="2000" dirty="0">
                <a:latin typeface="Times New Roman" panose="02020603050405020304" pitchFamily="18" charset="0"/>
                <a:cs typeface="Times New Roman" panose="02020603050405020304" pitchFamily="18" charset="0"/>
              </a:rPr>
              <a:t>The ROC curve illustrates the true positive rate against the false positive rate of our classifier.</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best-performing models will have a curve that hugs the upper left of the graph, which is the </a:t>
            </a:r>
            <a:r>
              <a:rPr lang="en-GB" sz="2000" dirty="0" smtClean="0">
                <a:latin typeface="Times New Roman" panose="02020603050405020304" pitchFamily="18" charset="0"/>
                <a:cs typeface="Times New Roman" panose="02020603050405020304" pitchFamily="18" charset="0"/>
              </a:rPr>
              <a:t>random </a:t>
            </a:r>
            <a:r>
              <a:rPr lang="en-GB" sz="2000" dirty="0">
                <a:latin typeface="Times New Roman" panose="02020603050405020304" pitchFamily="18" charset="0"/>
                <a:cs typeface="Times New Roman" panose="02020603050405020304" pitchFamily="18" charset="0"/>
              </a:rPr>
              <a:t>forest classifier in this case.</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72640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36331" y="315310"/>
            <a:ext cx="8807670" cy="6247864"/>
          </a:xfrm>
          <a:prstGeom prst="rect">
            <a:avLst/>
          </a:prstGeom>
          <a:noFill/>
        </p:spPr>
        <p:txBody>
          <a:bodyPr wrap="square" rtlCol="0">
            <a:spAutoFit/>
          </a:bodyPr>
          <a:lstStyle/>
          <a:p>
            <a:pPr>
              <a:lnSpc>
                <a:spcPct val="200000"/>
              </a:lnSpc>
            </a:pPr>
            <a:r>
              <a:rPr lang="en-GB" sz="2000" b="1" dirty="0" err="1" smtClean="0">
                <a:latin typeface="Times New Roman" panose="02020603050405020304" pitchFamily="18" charset="0"/>
                <a:cs typeface="Times New Roman" panose="02020603050405020304" pitchFamily="18" charset="0"/>
              </a:rPr>
              <a:t>Hyperparameter</a:t>
            </a:r>
            <a:r>
              <a:rPr lang="en-GB" sz="2000" b="1" dirty="0" smtClean="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Tuning of Random Forest Classifier</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 </a:t>
            </a:r>
            <a:r>
              <a:rPr lang="en-GB" sz="2000" dirty="0" smtClean="0">
                <a:latin typeface="Times New Roman" panose="02020603050405020304" pitchFamily="18" charset="0"/>
                <a:cs typeface="Times New Roman" panose="02020603050405020304" pitchFamily="18" charset="0"/>
              </a:rPr>
              <a:t>Accuracy </a:t>
            </a:r>
            <a:r>
              <a:rPr lang="en-GB" sz="2000" dirty="0">
                <a:latin typeface="Times New Roman" panose="02020603050405020304" pitchFamily="18" charset="0"/>
                <a:cs typeface="Times New Roman" panose="02020603050405020304" pitchFamily="18" charset="0"/>
              </a:rPr>
              <a:t>with the best </a:t>
            </a:r>
            <a:r>
              <a:rPr lang="en-GB" sz="2000" dirty="0" err="1">
                <a:latin typeface="Times New Roman" panose="02020603050405020304" pitchFamily="18" charset="0"/>
                <a:cs typeface="Times New Roman" panose="02020603050405020304" pitchFamily="18" charset="0"/>
              </a:rPr>
              <a:t>hyperparameters</a:t>
            </a:r>
            <a:r>
              <a:rPr lang="en-GB" sz="2000" dirty="0">
                <a:latin typeface="Times New Roman" panose="02020603050405020304" pitchFamily="18" charset="0"/>
                <a:cs typeface="Times New Roman" panose="02020603050405020304" pitchFamily="18" charset="0"/>
              </a:rPr>
              <a:t>: 0.9328571428571428</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 </a:t>
            </a:r>
            <a:r>
              <a:rPr lang="en-GB" sz="2000" b="1" dirty="0" err="1" smtClean="0">
                <a:latin typeface="Times New Roman" panose="02020603050405020304" pitchFamily="18" charset="0"/>
                <a:cs typeface="Times New Roman" panose="02020603050405020304" pitchFamily="18" charset="0"/>
              </a:rPr>
              <a:t>Hyperparameter</a:t>
            </a:r>
            <a:r>
              <a:rPr lang="en-GB" sz="2000" b="1" dirty="0" smtClean="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Tuning of Gradient Boosting Classifier</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b="1" dirty="0">
                <a:latin typeface="Times New Roman" panose="02020603050405020304" pitchFamily="18" charset="0"/>
                <a:cs typeface="Times New Roman" panose="02020603050405020304" pitchFamily="18" charset="0"/>
              </a:rPr>
              <a:t> </a:t>
            </a:r>
            <a:r>
              <a:rPr lang="en-GB" sz="2000" dirty="0" smtClean="0">
                <a:latin typeface="Times New Roman" panose="02020603050405020304" pitchFamily="18" charset="0"/>
                <a:cs typeface="Times New Roman" panose="02020603050405020304" pitchFamily="18" charset="0"/>
              </a:rPr>
              <a:t>Accuracy </a:t>
            </a:r>
            <a:r>
              <a:rPr lang="en-GB" sz="2000" dirty="0">
                <a:latin typeface="Times New Roman" panose="02020603050405020304" pitchFamily="18" charset="0"/>
                <a:cs typeface="Times New Roman" panose="02020603050405020304" pitchFamily="18" charset="0"/>
              </a:rPr>
              <a:t>with the best </a:t>
            </a:r>
            <a:r>
              <a:rPr lang="en-GB" sz="2000" dirty="0" err="1">
                <a:latin typeface="Times New Roman" panose="02020603050405020304" pitchFamily="18" charset="0"/>
                <a:cs typeface="Times New Roman" panose="02020603050405020304" pitchFamily="18" charset="0"/>
              </a:rPr>
              <a:t>hyperparameters</a:t>
            </a:r>
            <a:r>
              <a:rPr lang="en-GB" sz="2000" dirty="0">
                <a:latin typeface="Times New Roman" panose="02020603050405020304" pitchFamily="18" charset="0"/>
                <a:cs typeface="Times New Roman" panose="02020603050405020304" pitchFamily="18" charset="0"/>
              </a:rPr>
              <a:t>: 0.96</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 </a:t>
            </a:r>
            <a:r>
              <a:rPr lang="en-GB" sz="2000" b="1" dirty="0" err="1" smtClean="0">
                <a:latin typeface="Times New Roman" panose="02020603050405020304" pitchFamily="18" charset="0"/>
                <a:cs typeface="Times New Roman" panose="02020603050405020304" pitchFamily="18" charset="0"/>
              </a:rPr>
              <a:t>Modeling</a:t>
            </a:r>
            <a:r>
              <a:rPr lang="en-GB" sz="2000" b="1" dirty="0" smtClean="0">
                <a:latin typeface="Times New Roman" panose="02020603050405020304" pitchFamily="18" charset="0"/>
                <a:cs typeface="Times New Roman" panose="02020603050405020304" pitchFamily="18" charset="0"/>
              </a:rPr>
              <a:t> </a:t>
            </a:r>
            <a:r>
              <a:rPr lang="en-GB" sz="2000" b="1" dirty="0">
                <a:latin typeface="Times New Roman" panose="02020603050405020304" pitchFamily="18" charset="0"/>
                <a:cs typeface="Times New Roman" panose="02020603050405020304" pitchFamily="18" charset="0"/>
              </a:rPr>
              <a:t>Insights</a:t>
            </a:r>
            <a:endParaRPr lang="en-US" sz="2000" b="1" dirty="0">
              <a:latin typeface="Times New Roman" panose="02020603050405020304" pitchFamily="18" charset="0"/>
              <a:cs typeface="Times New Roman" panose="02020603050405020304" pitchFamily="18" charset="0"/>
            </a:endParaRPr>
          </a:p>
          <a:p>
            <a:pPr>
              <a:lnSpc>
                <a:spcPct val="200000"/>
              </a:lnSpc>
            </a:pPr>
            <a:r>
              <a:rPr lang="en-GB" sz="2000" dirty="0" smtClean="0">
                <a:latin typeface="Times New Roman" panose="02020603050405020304" pitchFamily="18" charset="0"/>
                <a:cs typeface="Times New Roman" panose="02020603050405020304" pitchFamily="18" charset="0"/>
              </a:rPr>
              <a:t>Both </a:t>
            </a:r>
            <a:r>
              <a:rPr lang="en-GB" sz="2000" dirty="0">
                <a:latin typeface="Times New Roman" panose="02020603050405020304" pitchFamily="18" charset="0"/>
                <a:cs typeface="Times New Roman" panose="02020603050405020304" pitchFamily="18" charset="0"/>
              </a:rPr>
              <a:t>models show improved performance through </a:t>
            </a:r>
            <a:r>
              <a:rPr lang="en-GB" sz="2000" dirty="0" err="1">
                <a:latin typeface="Times New Roman" panose="02020603050405020304" pitchFamily="18" charset="0"/>
                <a:cs typeface="Times New Roman" panose="02020603050405020304" pitchFamily="18" charset="0"/>
              </a:rPr>
              <a:t>hyperparameter</a:t>
            </a:r>
            <a:r>
              <a:rPr lang="en-GB" sz="2000" dirty="0">
                <a:latin typeface="Times New Roman" panose="02020603050405020304" pitchFamily="18" charset="0"/>
                <a:cs typeface="Times New Roman" panose="02020603050405020304" pitchFamily="18" charset="0"/>
              </a:rPr>
              <a:t> tuning, with Gradient Boosting slightly outperforming Random Forest.</a:t>
            </a:r>
            <a:endParaRPr lang="en-US" sz="2000" dirty="0">
              <a:latin typeface="Times New Roman" panose="02020603050405020304" pitchFamily="18" charset="0"/>
              <a:cs typeface="Times New Roman" panose="02020603050405020304" pitchFamily="18" charset="0"/>
            </a:endParaRPr>
          </a:p>
          <a:p>
            <a:pPr>
              <a:lnSpc>
                <a:spcPct val="200000"/>
              </a:lnSpc>
            </a:pPr>
            <a:r>
              <a:rPr lang="en-GB" sz="2000" dirty="0">
                <a:latin typeface="Times New Roman" panose="02020603050405020304" pitchFamily="18" charset="0"/>
                <a:cs typeface="Times New Roman" panose="02020603050405020304" pitchFamily="18" charset="0"/>
              </a:rPr>
              <a:t>For the predictor and based on the results of the </a:t>
            </a:r>
            <a:r>
              <a:rPr lang="en-GB" sz="2000" dirty="0" err="1">
                <a:latin typeface="Times New Roman" panose="02020603050405020304" pitchFamily="18" charset="0"/>
                <a:cs typeface="Times New Roman" panose="02020603050405020304" pitchFamily="18" charset="0"/>
              </a:rPr>
              <a:t>Hyperparameter</a:t>
            </a:r>
            <a:r>
              <a:rPr lang="en-GB" sz="2000" dirty="0">
                <a:latin typeface="Times New Roman" panose="02020603050405020304" pitchFamily="18" charset="0"/>
                <a:cs typeface="Times New Roman" panose="02020603050405020304" pitchFamily="18" charset="0"/>
              </a:rPr>
              <a:t> tuning, we choose The Gradient Boosting Classifier Model for prediction.</a:t>
            </a:r>
            <a:endParaRPr lang="en-US" sz="2000" dirty="0">
              <a:latin typeface="Times New Roman" panose="02020603050405020304" pitchFamily="18" charset="0"/>
              <a:cs typeface="Times New Roman" panose="02020603050405020304" pitchFamily="18" charset="0"/>
            </a:endParaRPr>
          </a:p>
          <a:p>
            <a:pPr>
              <a:lnSpc>
                <a:spcPct val="200000"/>
              </a:lnSpc>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95938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7624" y="139007"/>
            <a:ext cx="10439400" cy="1175444"/>
          </a:xfrm>
        </p:spPr>
        <p:txBody>
          <a:bodyPr/>
          <a:lstStyle/>
          <a:p>
            <a:r>
              <a:rPr lang="en-US" dirty="0" smtClean="0">
                <a:solidFill>
                  <a:srgbClr val="FF0000"/>
                </a:solidFill>
              </a:rPr>
              <a:t>Conclusion</a:t>
            </a:r>
            <a:endParaRPr lang="en-US" dirty="0">
              <a:solidFill>
                <a:srgbClr val="FF0000"/>
              </a:solidFill>
            </a:endParaRPr>
          </a:p>
        </p:txBody>
      </p:sp>
      <p:sp>
        <p:nvSpPr>
          <p:cNvPr id="3" name="Slide Number Placeholder 2"/>
          <p:cNvSpPr>
            <a:spLocks noGrp="1"/>
          </p:cNvSpPr>
          <p:nvPr>
            <p:ph type="sldNum" sz="quarter" idx="12"/>
          </p:nvPr>
        </p:nvSpPr>
        <p:spPr/>
        <p:txBody>
          <a:bodyPr/>
          <a:lstStyle/>
          <a:p>
            <a:fld id="{03DC2DEF-D2FE-4B45-ABA4-9F153FD1C98A}" type="slidenum">
              <a:rPr lang="en-US" noProof="0" smtClean="0"/>
              <a:t>15</a:t>
            </a:fld>
            <a:endParaRPr lang="en-US" noProof="0" dirty="0"/>
          </a:p>
        </p:txBody>
      </p:sp>
      <p:sp>
        <p:nvSpPr>
          <p:cNvPr id="5" name="TextBox 4"/>
          <p:cNvSpPr txBox="1"/>
          <p:nvPr/>
        </p:nvSpPr>
        <p:spPr>
          <a:xfrm>
            <a:off x="508437" y="3237185"/>
            <a:ext cx="10432832" cy="3170099"/>
          </a:xfrm>
          <a:prstGeom prst="rect">
            <a:avLst/>
          </a:prstGeom>
          <a:noFill/>
        </p:spPr>
        <p:txBody>
          <a:bodyPr wrap="square" rtlCol="0">
            <a:spAutoFit/>
          </a:bodyPr>
          <a:lstStyle/>
          <a:p>
            <a:pPr>
              <a:lnSpc>
                <a:spcPct val="200000"/>
              </a:lnSpc>
              <a:defRPr/>
            </a:pPr>
            <a:r>
              <a:rPr lang="en-GB" sz="2000" dirty="0">
                <a:latin typeface="Times New Roman" panose="02020603050405020304" pitchFamily="18" charset="0"/>
                <a:cs typeface="Times New Roman" panose="02020603050405020304" pitchFamily="18" charset="0"/>
              </a:rPr>
              <a:t>In conclusion, the Gradient Boosting Classifier, with tuned </a:t>
            </a:r>
            <a:r>
              <a:rPr lang="en-GB" sz="2000" dirty="0" err="1" smtClean="0">
                <a:latin typeface="Times New Roman" panose="02020603050405020304" pitchFamily="18" charset="0"/>
                <a:cs typeface="Times New Roman" panose="02020603050405020304" pitchFamily="18" charset="0"/>
              </a:rPr>
              <a:t>hyperparameters</a:t>
            </a:r>
            <a:r>
              <a:rPr lang="en-GB" sz="2000" dirty="0" smtClean="0">
                <a:latin typeface="Times New Roman" panose="02020603050405020304" pitchFamily="18" charset="0"/>
                <a:cs typeface="Times New Roman" panose="02020603050405020304" pitchFamily="18" charset="0"/>
              </a:rPr>
              <a:t>, </a:t>
            </a:r>
            <a:r>
              <a:rPr lang="en-GB" sz="2000" dirty="0">
                <a:latin typeface="Times New Roman" panose="02020603050405020304" pitchFamily="18" charset="0"/>
                <a:cs typeface="Times New Roman" panose="02020603050405020304" pitchFamily="18" charset="0"/>
              </a:rPr>
              <a:t>is recommended for predicting customer churn in the telecom dataset. By acting on the insights gained from feature importance and model evaluations, the telecom company can implement targeted strategies to minimize churn and enhance customer satisfaction.</a:t>
            </a:r>
            <a:endParaRPr lang="en-US" sz="2000" dirty="0">
              <a:latin typeface="Times New Roman" panose="02020603050405020304" pitchFamily="18" charset="0"/>
              <a:cs typeface="Times New Roman" panose="02020603050405020304" pitchFamily="18" charset="0"/>
            </a:endParaRPr>
          </a:p>
          <a:p>
            <a:pPr>
              <a:lnSpc>
                <a:spcPct val="200000"/>
              </a:lnSpc>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7689249"/>
      </p:ext>
    </p:extLst>
  </p:cSld>
  <p:clrMapOvr>
    <a:masterClrMapping/>
  </p:clrMapOvr>
  <p:transition spd="slow">
    <p:randomBar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073" y="160028"/>
            <a:ext cx="10439400" cy="1175444"/>
          </a:xfrm>
        </p:spPr>
        <p:txBody>
          <a:bodyPr/>
          <a:lstStyle/>
          <a:p>
            <a:r>
              <a:rPr lang="en-US" dirty="0" smtClean="0">
                <a:solidFill>
                  <a:srgbClr val="FF0000"/>
                </a:solidFill>
              </a:rPr>
              <a:t>Recommendations</a:t>
            </a:r>
            <a:endParaRPr lang="en-US" dirty="0">
              <a:solidFill>
                <a:srgbClr val="FF0000"/>
              </a:solidFill>
            </a:endParaRPr>
          </a:p>
        </p:txBody>
      </p:sp>
      <p:sp>
        <p:nvSpPr>
          <p:cNvPr id="3" name="Slide Number Placeholder 2"/>
          <p:cNvSpPr>
            <a:spLocks noGrp="1"/>
          </p:cNvSpPr>
          <p:nvPr>
            <p:ph type="sldNum" sz="quarter" idx="12"/>
          </p:nvPr>
        </p:nvSpPr>
        <p:spPr/>
        <p:txBody>
          <a:bodyPr/>
          <a:lstStyle/>
          <a:p>
            <a:fld id="{03DC2DEF-D2FE-4B45-ABA4-9F153FD1C98A}" type="slidenum">
              <a:rPr lang="en-US" noProof="0" smtClean="0"/>
              <a:t>16</a:t>
            </a:fld>
            <a:endParaRPr lang="en-US" noProof="0" dirty="0"/>
          </a:p>
        </p:txBody>
      </p:sp>
      <p:sp>
        <p:nvSpPr>
          <p:cNvPr id="5" name="TextBox 4"/>
          <p:cNvSpPr txBox="1"/>
          <p:nvPr/>
        </p:nvSpPr>
        <p:spPr>
          <a:xfrm>
            <a:off x="645073" y="3016469"/>
            <a:ext cx="10653548" cy="4401205"/>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en-GB" sz="2000" b="1" dirty="0">
                <a:latin typeface="Times New Roman" panose="02020603050405020304" pitchFamily="18" charset="0"/>
                <a:cs typeface="Times New Roman" panose="02020603050405020304" pitchFamily="18" charset="0"/>
              </a:rPr>
              <a:t>Customer Segmentation for Revenue Maximization: </a:t>
            </a:r>
            <a:r>
              <a:rPr lang="en-GB" sz="2000" dirty="0">
                <a:latin typeface="Times New Roman" panose="02020603050405020304" pitchFamily="18" charset="0"/>
                <a:cs typeface="Times New Roman" panose="02020603050405020304" pitchFamily="18" charset="0"/>
              </a:rPr>
              <a:t>Identify high-value customers by </a:t>
            </a:r>
            <a:r>
              <a:rPr lang="en-GB" sz="2000" dirty="0" err="1">
                <a:latin typeface="Times New Roman" panose="02020603050405020304" pitchFamily="18" charset="0"/>
                <a:cs typeface="Times New Roman" panose="02020603050405020304" pitchFamily="18" charset="0"/>
              </a:rPr>
              <a:t>analyzing</a:t>
            </a:r>
            <a:r>
              <a:rPr lang="en-GB" sz="2000" dirty="0">
                <a:latin typeface="Times New Roman" panose="02020603050405020304" pitchFamily="18" charset="0"/>
                <a:cs typeface="Times New Roman" panose="02020603050405020304" pitchFamily="18" charset="0"/>
              </a:rPr>
              <a:t> their usage patterns, plan subscriptions, and service calls. Tailor strategies to retain these customers who significantly contribute to revenue.</a:t>
            </a:r>
            <a:endParaRPr lang="en-US" sz="2000" dirty="0">
              <a:latin typeface="Times New Roman" panose="02020603050405020304" pitchFamily="18" charset="0"/>
              <a:cs typeface="Times New Roman" panose="02020603050405020304" pitchFamily="18" charset="0"/>
            </a:endParaRPr>
          </a:p>
          <a:p>
            <a:pPr marL="342900" indent="-342900">
              <a:lnSpc>
                <a:spcPct val="200000"/>
              </a:lnSpc>
              <a:buFont typeface="Arial" panose="020B0604020202020204" pitchFamily="34" charset="0"/>
              <a:buChar char="•"/>
            </a:pPr>
            <a:r>
              <a:rPr lang="en-GB" sz="2000" b="1" dirty="0">
                <a:latin typeface="Times New Roman" panose="02020603050405020304" pitchFamily="18" charset="0"/>
                <a:cs typeface="Times New Roman" panose="02020603050405020304" pitchFamily="18" charset="0"/>
              </a:rPr>
              <a:t>Risk-Based Prioritization: </a:t>
            </a:r>
            <a:r>
              <a:rPr lang="en-GB" sz="2000" dirty="0">
                <a:latin typeface="Times New Roman" panose="02020603050405020304" pitchFamily="18" charset="0"/>
                <a:cs typeface="Times New Roman" panose="02020603050405020304" pitchFamily="18" charset="0"/>
              </a:rPr>
              <a:t>Segment customers based on churn risk to prioritize retention efforts. Target high-risk customers with personalized campaigns to reduce the likelihood of churn.</a:t>
            </a:r>
            <a:endParaRPr lang="en-US" sz="2000" dirty="0">
              <a:latin typeface="Times New Roman" panose="02020603050405020304" pitchFamily="18" charset="0"/>
              <a:cs typeface="Times New Roman" panose="02020603050405020304" pitchFamily="18" charset="0"/>
            </a:endParaRPr>
          </a:p>
          <a:p>
            <a:pPr marL="342900" indent="-342900">
              <a:lnSpc>
                <a:spcPct val="200000"/>
              </a:lnSpc>
              <a:buFont typeface="Arial" panose="020B0604020202020204" pitchFamily="34" charset="0"/>
              <a:buChar char="•"/>
            </a:pPr>
            <a:endParaRPr lang="en-US" sz="2000" dirty="0" smtClean="0">
              <a:latin typeface="Times New Roman" panose="02020603050405020304" pitchFamily="18" charset="0"/>
              <a:cs typeface="Times New Roman" panose="02020603050405020304" pitchFamily="18" charset="0"/>
            </a:endParaRPr>
          </a:p>
          <a:p>
            <a:pPr marL="342900" indent="-342900">
              <a:lnSpc>
                <a:spcPct val="200000"/>
              </a:lnSpc>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613082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15310" y="283779"/>
            <a:ext cx="8860221" cy="6463308"/>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GB" b="1" dirty="0">
                <a:latin typeface="Times New Roman" panose="02020603050405020304" pitchFamily="18" charset="0"/>
                <a:cs typeface="Times New Roman" panose="02020603050405020304" pitchFamily="18" charset="0"/>
              </a:rPr>
              <a:t>Optimizing Service Offerings: </a:t>
            </a:r>
            <a:r>
              <a:rPr lang="en-GB" dirty="0" err="1">
                <a:latin typeface="Times New Roman" panose="02020603050405020304" pitchFamily="18" charset="0"/>
                <a:cs typeface="Times New Roman" panose="02020603050405020304" pitchFamily="18" charset="0"/>
              </a:rPr>
              <a:t>Analyze</a:t>
            </a:r>
            <a:r>
              <a:rPr lang="en-GB" dirty="0">
                <a:latin typeface="Times New Roman" panose="02020603050405020304" pitchFamily="18" charset="0"/>
                <a:cs typeface="Times New Roman" panose="02020603050405020304" pitchFamily="18" charset="0"/>
              </a:rPr>
              <a:t> peak vs. off-peak usage patterns to guide promotional offers or adjustments in service plans, enhancing overall customer satisfaction.</a:t>
            </a:r>
          </a:p>
          <a:p>
            <a:pPr marL="285750" indent="-285750">
              <a:lnSpc>
                <a:spcPct val="200000"/>
              </a:lnSpc>
              <a:buFont typeface="Arial" panose="020B0604020202020204" pitchFamily="34" charset="0"/>
              <a:buChar char="•"/>
            </a:pPr>
            <a:r>
              <a:rPr lang="en-GB" b="1" dirty="0">
                <a:latin typeface="Times New Roman" panose="02020603050405020304" pitchFamily="18" charset="0"/>
                <a:cs typeface="Times New Roman" panose="02020603050405020304" pitchFamily="18" charset="0"/>
              </a:rPr>
              <a:t>Customized Service Utilization: </a:t>
            </a:r>
            <a:r>
              <a:rPr lang="en-GB" dirty="0">
                <a:latin typeface="Times New Roman" panose="02020603050405020304" pitchFamily="18" charset="0"/>
                <a:cs typeface="Times New Roman" panose="02020603050405020304" pitchFamily="18" charset="0"/>
              </a:rPr>
              <a:t>Understand how different services (voice, international, voicemail) influence churn to tailor service offerings based on customer preferences and needs.</a:t>
            </a:r>
            <a:endParaRPr lang="en-US" dirty="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pPr>
            <a:r>
              <a:rPr lang="en-GB" b="1" dirty="0">
                <a:latin typeface="Times New Roman" panose="02020603050405020304" pitchFamily="18" charset="0"/>
                <a:cs typeface="Times New Roman" panose="02020603050405020304" pitchFamily="18" charset="0"/>
              </a:rPr>
              <a:t>Feedback-Driven Improvement: </a:t>
            </a:r>
            <a:r>
              <a:rPr lang="en-GB" dirty="0">
                <a:latin typeface="Times New Roman" panose="02020603050405020304" pitchFamily="18" charset="0"/>
                <a:cs typeface="Times New Roman" panose="02020603050405020304" pitchFamily="18" charset="0"/>
              </a:rPr>
              <a:t>High numbers of customer service calls may indicate areas for service improvement. </a:t>
            </a:r>
            <a:r>
              <a:rPr lang="en-GB" dirty="0" err="1">
                <a:latin typeface="Times New Roman" panose="02020603050405020304" pitchFamily="18" charset="0"/>
                <a:cs typeface="Times New Roman" panose="02020603050405020304" pitchFamily="18" charset="0"/>
              </a:rPr>
              <a:t>Analyze</a:t>
            </a:r>
            <a:r>
              <a:rPr lang="en-GB" dirty="0">
                <a:latin typeface="Times New Roman" panose="02020603050405020304" pitchFamily="18" charset="0"/>
                <a:cs typeface="Times New Roman" panose="02020603050405020304" pitchFamily="18" charset="0"/>
              </a:rPr>
              <a:t> the reasons behind these calls to address specific pain points.</a:t>
            </a:r>
            <a:endParaRPr lang="en-US" dirty="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pPr>
            <a:r>
              <a:rPr lang="en-GB" b="1" dirty="0">
                <a:latin typeface="Times New Roman" panose="02020603050405020304" pitchFamily="18" charset="0"/>
                <a:cs typeface="Times New Roman" panose="02020603050405020304" pitchFamily="18" charset="0"/>
              </a:rPr>
              <a:t>Holistic Customer Feedback: </a:t>
            </a:r>
            <a:r>
              <a:rPr lang="en-GB" dirty="0">
                <a:latin typeface="Times New Roman" panose="02020603050405020304" pitchFamily="18" charset="0"/>
                <a:cs typeface="Times New Roman" panose="02020603050405020304" pitchFamily="18" charset="0"/>
              </a:rPr>
              <a:t>Incorporate customer feedback through surveys or feedback mechanisms for qualitative insights that complement quantitative findings from the dataset.</a:t>
            </a:r>
            <a:endParaRPr lang="en-US" dirty="0">
              <a:latin typeface="Times New Roman" panose="02020603050405020304" pitchFamily="18" charset="0"/>
              <a:cs typeface="Times New Roman" panose="02020603050405020304" pitchFamily="18" charset="0"/>
            </a:endParaRPr>
          </a:p>
          <a:p>
            <a:pPr>
              <a:lnSpc>
                <a:spcPct val="200000"/>
              </a:lnSpc>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566499780"/>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6619198" y="72828"/>
            <a:ext cx="5272764" cy="840924"/>
          </a:xfrm>
        </p:spPr>
        <p:txBody>
          <a:bodyPr/>
          <a:lstStyle/>
          <a:p>
            <a:pPr algn="ctr"/>
            <a:r>
              <a:rPr lang="en-US" dirty="0" smtClean="0"/>
              <a:t>INTRODUCTION</a:t>
            </a:r>
            <a:endParaRPr lang="en-US" dirty="0"/>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6619198" y="1115024"/>
            <a:ext cx="5272764" cy="5265682"/>
          </a:xfrm>
        </p:spPr>
        <p:txBody>
          <a:bodyPr>
            <a:noAutofit/>
          </a:bodyPr>
          <a:lstStyle/>
          <a:p>
            <a:pPr marL="0" indent="0">
              <a:lnSpc>
                <a:spcPct val="200000"/>
              </a:lnSpc>
              <a:spcBef>
                <a:spcPts val="0"/>
              </a:spcBef>
              <a:buNone/>
              <a:defRPr/>
            </a:pPr>
            <a:r>
              <a:rPr lang="en-GB" dirty="0">
                <a:latin typeface="Times New Roman" panose="02020603050405020304" pitchFamily="18" charset="0"/>
                <a:cs typeface="Times New Roman" panose="02020603050405020304" pitchFamily="18" charset="0"/>
              </a:rPr>
              <a:t>In the fiercely competitive telecommunications industry, customer retention holds equal significance to customer acquisition. </a:t>
            </a:r>
            <a:r>
              <a:rPr lang="en-GB" dirty="0" err="1">
                <a:latin typeface="Times New Roman" panose="02020603050405020304" pitchFamily="18" charset="0"/>
                <a:cs typeface="Times New Roman" panose="02020603050405020304" pitchFamily="18" charset="0"/>
              </a:rPr>
              <a:t>SyriaTel</a:t>
            </a:r>
            <a:r>
              <a:rPr lang="en-GB" dirty="0">
                <a:latin typeface="Times New Roman" panose="02020603050405020304" pitchFamily="18" charset="0"/>
                <a:cs typeface="Times New Roman" panose="02020603050405020304" pitchFamily="18" charset="0"/>
              </a:rPr>
              <a:t>, currently grappling with escalating customer churn, aims to employ data-driven insights to comprehensively grasp and alleviate the factors contributing to customer attrition. This analysis navigates the intricacies of customer </a:t>
            </a:r>
            <a:r>
              <a:rPr lang="en-GB" dirty="0" smtClean="0">
                <a:latin typeface="Times New Roman" panose="02020603050405020304" pitchFamily="18" charset="0"/>
                <a:cs typeface="Times New Roman" panose="02020603050405020304" pitchFamily="18" charset="0"/>
              </a:rPr>
              <a:t>behaviour,</a:t>
            </a:r>
            <a:endParaRPr lang="en-US" dirty="0">
              <a:latin typeface="Times New Roman" panose="02020603050405020304" pitchFamily="18" charset="0"/>
              <a:cs typeface="Times New Roman" panose="02020603050405020304" pitchFamily="18" charset="0"/>
            </a:endParaRPr>
          </a:p>
          <a:p>
            <a:pPr marL="0" indent="0">
              <a:lnSpc>
                <a:spcPct val="200000"/>
              </a:lnSpc>
              <a:buNone/>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2</a:t>
            </a:fld>
            <a:endParaRPr lang="en-US" dirty="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xmlns=""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1197429" y="830317"/>
            <a:ext cx="5108777" cy="5164083"/>
          </a:xfrm>
        </p:spPr>
      </p:pic>
    </p:spTree>
    <p:extLst>
      <p:ext uri="{BB962C8B-B14F-4D97-AF65-F5344CB8AC3E}">
        <p14:creationId xmlns:p14="http://schemas.microsoft.com/office/powerpoint/2010/main" val="1300311978"/>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2965" y="1219200"/>
            <a:ext cx="8702565" cy="4401205"/>
          </a:xfrm>
          <a:prstGeom prst="rect">
            <a:avLst/>
          </a:prstGeom>
          <a:noFill/>
        </p:spPr>
        <p:txBody>
          <a:bodyPr wrap="square" rtlCol="0">
            <a:spAutoFit/>
          </a:bodyPr>
          <a:lstStyle/>
          <a:p>
            <a:pPr>
              <a:lnSpc>
                <a:spcPct val="200000"/>
              </a:lnSpc>
            </a:pPr>
            <a:r>
              <a:rPr lang="en-GB" sz="2000" dirty="0">
                <a:latin typeface="Times New Roman" panose="02020603050405020304" pitchFamily="18" charset="0"/>
                <a:cs typeface="Times New Roman" panose="02020603050405020304" pitchFamily="18" charset="0"/>
              </a:rPr>
              <a:t> service utilization, and interaction patterns to unveil the underlying causes of churn. The goal is to pinpoint vulnerable customers and the elements influencing their departure, proposing precise strategies to boost satisfaction, nurture loyalty, and ultimately curtail churn. </a:t>
            </a:r>
            <a:r>
              <a:rPr lang="en-GB" sz="2000" dirty="0" err="1">
                <a:latin typeface="Times New Roman" panose="02020603050405020304" pitchFamily="18" charset="0"/>
                <a:cs typeface="Times New Roman" panose="02020603050405020304" pitchFamily="18" charset="0"/>
              </a:rPr>
              <a:t>SyriaTel</a:t>
            </a:r>
            <a:r>
              <a:rPr lang="en-GB" sz="2000" dirty="0">
                <a:latin typeface="Times New Roman" panose="02020603050405020304" pitchFamily="18" charset="0"/>
                <a:cs typeface="Times New Roman" panose="02020603050405020304" pitchFamily="18" charset="0"/>
              </a:rPr>
              <a:t> envisions that this initiative will fortify its market standing, redefining its customer relationship management approach and setting a new benchmark for telecommunications service excellence.</a:t>
            </a:r>
            <a:endParaRPr lang="en-US" sz="2000" dirty="0">
              <a:latin typeface="Times New Roman" panose="02020603050405020304" pitchFamily="18" charset="0"/>
              <a:cs typeface="Times New Roman" panose="02020603050405020304" pitchFamily="18" charset="0"/>
            </a:endParaRPr>
          </a:p>
          <a:p>
            <a:pPr>
              <a:lnSpc>
                <a:spcPct val="200000"/>
              </a:lnSpc>
            </a:pPr>
            <a:endParaRPr lang="en-US" sz="2000" dirty="0"/>
          </a:p>
        </p:txBody>
      </p:sp>
    </p:spTree>
    <p:extLst>
      <p:ext uri="{BB962C8B-B14F-4D97-AF65-F5344CB8AC3E}">
        <p14:creationId xmlns:p14="http://schemas.microsoft.com/office/powerpoint/2010/main" val="23554148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3494C0-ABDD-4C4D-8C46-49B8F20CC7E9}"/>
              </a:ext>
            </a:extLst>
          </p:cNvPr>
          <p:cNvSpPr>
            <a:spLocks noGrp="1"/>
          </p:cNvSpPr>
          <p:nvPr>
            <p:ph type="title"/>
          </p:nvPr>
        </p:nvSpPr>
        <p:spPr>
          <a:xfrm>
            <a:off x="990107" y="420413"/>
            <a:ext cx="10439400" cy="715361"/>
          </a:xfrm>
        </p:spPr>
        <p:txBody>
          <a:bodyPr>
            <a:normAutofit fontScale="90000"/>
          </a:bodyPr>
          <a:lstStyle/>
          <a:p>
            <a:r>
              <a:rPr lang="en-US" dirty="0" smtClean="0">
                <a:solidFill>
                  <a:srgbClr val="FF0000"/>
                </a:solidFill>
              </a:rPr>
              <a:t>Problem Statement</a:t>
            </a:r>
            <a:endParaRPr lang="en-US" dirty="0">
              <a:solidFill>
                <a:srgbClr val="FF0000"/>
              </a:solidFill>
            </a:endParaRPr>
          </a:p>
        </p:txBody>
      </p:sp>
      <p:sp>
        <p:nvSpPr>
          <p:cNvPr id="3" name="Slide Number Placeholder 2">
            <a:extLst>
              <a:ext uri="{FF2B5EF4-FFF2-40B4-BE49-F238E27FC236}">
                <a16:creationId xmlns:a16="http://schemas.microsoft.com/office/drawing/2014/main" id="{C9D622C3-EE4F-4FB9-94FB-550563528286}"/>
              </a:ext>
            </a:extLst>
          </p:cNvPr>
          <p:cNvSpPr>
            <a:spLocks noGrp="1"/>
          </p:cNvSpPr>
          <p:nvPr>
            <p:ph type="sldNum" sz="quarter" idx="12"/>
          </p:nvPr>
        </p:nvSpPr>
        <p:spPr/>
        <p:txBody>
          <a:bodyPr/>
          <a:lstStyle/>
          <a:p>
            <a:fld id="{03DC2DEF-D2FE-4B45-ABA4-9F153FD1C98A}" type="slidenum">
              <a:rPr lang="en-US" smtClean="0"/>
              <a:t>4</a:t>
            </a:fld>
            <a:endParaRPr lang="en-US" dirty="0"/>
          </a:p>
        </p:txBody>
      </p:sp>
      <p:sp>
        <p:nvSpPr>
          <p:cNvPr id="4" name="TextBox 3"/>
          <p:cNvSpPr txBox="1"/>
          <p:nvPr/>
        </p:nvSpPr>
        <p:spPr>
          <a:xfrm>
            <a:off x="136634" y="2820100"/>
            <a:ext cx="11960773" cy="3076291"/>
          </a:xfrm>
          <a:prstGeom prst="rect">
            <a:avLst/>
          </a:prstGeom>
          <a:noFill/>
        </p:spPr>
        <p:txBody>
          <a:bodyPr wrap="square" rtlCol="0">
            <a:spAutoFit/>
          </a:bodyPr>
          <a:lstStyle/>
          <a:p>
            <a:pPr>
              <a:lnSpc>
                <a:spcPct val="200000"/>
              </a:lnSpc>
            </a:pPr>
            <a:r>
              <a:rPr lang="en-GB" sz="2000" dirty="0" err="1">
                <a:latin typeface="Times New Roman" panose="02020603050405020304" pitchFamily="18" charset="0"/>
                <a:cs typeface="Times New Roman" panose="02020603050405020304" pitchFamily="18" charset="0"/>
              </a:rPr>
              <a:t>SyriaTel</a:t>
            </a:r>
            <a:r>
              <a:rPr lang="en-GB" sz="2000" dirty="0">
                <a:latin typeface="Times New Roman" panose="02020603050405020304" pitchFamily="18" charset="0"/>
                <a:cs typeface="Times New Roman" panose="02020603050405020304" pitchFamily="18" charset="0"/>
              </a:rPr>
              <a:t> faces a critical challenge in retaining its customer base, with an upward trend in customer churn. This churn not only impacts the company's revenue but also escalates the expenses associated with acquiring new customers to maintain market share. The identification of factors contributing to churn and the prediction of at-risk customers empower </a:t>
            </a:r>
            <a:r>
              <a:rPr lang="en-GB" sz="2000" dirty="0" err="1">
                <a:latin typeface="Times New Roman" panose="02020603050405020304" pitchFamily="18" charset="0"/>
                <a:cs typeface="Times New Roman" panose="02020603050405020304" pitchFamily="18" charset="0"/>
              </a:rPr>
              <a:t>SyriaTel</a:t>
            </a:r>
            <a:r>
              <a:rPr lang="en-GB" sz="2000" dirty="0">
                <a:latin typeface="Times New Roman" panose="02020603050405020304" pitchFamily="18" charset="0"/>
                <a:cs typeface="Times New Roman" panose="02020603050405020304" pitchFamily="18" charset="0"/>
              </a:rPr>
              <a:t> to implement focused retention strategies, fostering customer loyalty and mitigating turnover</a:t>
            </a:r>
            <a:r>
              <a:rPr lang="en-GB"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2884272"/>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8882" y="578069"/>
            <a:ext cx="8376745" cy="5940088"/>
          </a:xfrm>
          <a:prstGeom prst="rect">
            <a:avLst/>
          </a:prstGeom>
          <a:noFill/>
        </p:spPr>
        <p:txBody>
          <a:bodyPr wrap="square" rtlCol="0">
            <a:spAutoFit/>
          </a:bodyPr>
          <a:lstStyle/>
          <a:p>
            <a:pPr>
              <a:lnSpc>
                <a:spcPct val="200000"/>
              </a:lnSpc>
            </a:pPr>
            <a:r>
              <a:rPr lang="en-GB" sz="2000" dirty="0">
                <a:latin typeface="Times New Roman" panose="02020603050405020304" pitchFamily="18" charset="0"/>
                <a:cs typeface="Times New Roman" panose="02020603050405020304" pitchFamily="18" charset="0"/>
              </a:rPr>
              <a:t>This analysis scrutinizes the patterns and predictors of customer churn at </a:t>
            </a:r>
            <a:r>
              <a:rPr lang="en-GB" sz="2000" dirty="0" err="1">
                <a:latin typeface="Times New Roman" panose="02020603050405020304" pitchFamily="18" charset="0"/>
                <a:cs typeface="Times New Roman" panose="02020603050405020304" pitchFamily="18" charset="0"/>
              </a:rPr>
              <a:t>SyriaTel</a:t>
            </a:r>
            <a:r>
              <a:rPr lang="en-GB" sz="2000" dirty="0">
                <a:latin typeface="Times New Roman" panose="02020603050405020304" pitchFamily="18" charset="0"/>
                <a:cs typeface="Times New Roman" panose="02020603050405020304" pitchFamily="18" charset="0"/>
              </a:rPr>
              <a:t>, a prominent telecommunications provider. Leveraging customer usage data, service plans, and interaction history, we employ statistical analysis and machine learning models to discern primary drivers of churn. The study aims to segment the customer base, assess the impact of diverse service features on customer retention, and construct a predictive model to pinpoint at-risk customers. The analysis outcomes guide targeted interventions geared towards enhancing customer satisfaction and loyalty, reducing churn rates, and nurturing sustained business growth</a:t>
            </a:r>
            <a:r>
              <a:rPr lang="en-GB"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endParaRPr lang="en-US" sz="2000" dirty="0"/>
          </a:p>
        </p:txBody>
      </p:sp>
    </p:spTree>
    <p:extLst>
      <p:ext uri="{BB962C8B-B14F-4D97-AF65-F5344CB8AC3E}">
        <p14:creationId xmlns:p14="http://schemas.microsoft.com/office/powerpoint/2010/main" val="3125745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789" y="685545"/>
            <a:ext cx="10439400" cy="1175444"/>
          </a:xfrm>
        </p:spPr>
        <p:txBody>
          <a:bodyPr/>
          <a:lstStyle/>
          <a:p>
            <a:r>
              <a:rPr lang="en-US" dirty="0" smtClean="0">
                <a:solidFill>
                  <a:srgbClr val="FF0000"/>
                </a:solidFill>
              </a:rPr>
              <a:t>Objectives</a:t>
            </a:r>
            <a:endParaRPr lang="en-US" dirty="0">
              <a:solidFill>
                <a:srgbClr val="FF0000"/>
              </a:solidFill>
            </a:endParaRPr>
          </a:p>
        </p:txBody>
      </p:sp>
      <p:sp>
        <p:nvSpPr>
          <p:cNvPr id="3" name="Slide Number Placeholder 2"/>
          <p:cNvSpPr>
            <a:spLocks noGrp="1"/>
          </p:cNvSpPr>
          <p:nvPr>
            <p:ph type="sldNum" sz="quarter" idx="12"/>
          </p:nvPr>
        </p:nvSpPr>
        <p:spPr/>
        <p:txBody>
          <a:bodyPr/>
          <a:lstStyle/>
          <a:p>
            <a:fld id="{03DC2DEF-D2FE-4B45-ABA4-9F153FD1C98A}" type="slidenum">
              <a:rPr lang="en-US" noProof="0" smtClean="0"/>
              <a:t>6</a:t>
            </a:fld>
            <a:endParaRPr lang="en-US" noProof="0" dirty="0"/>
          </a:p>
        </p:txBody>
      </p:sp>
      <p:sp>
        <p:nvSpPr>
          <p:cNvPr id="5" name="Content Placeholder 5">
            <a:extLst>
              <a:ext uri="{FF2B5EF4-FFF2-40B4-BE49-F238E27FC236}">
                <a16:creationId xmlns:a16="http://schemas.microsoft.com/office/drawing/2014/main" id="{33DA7B46-E592-40C7-91D7-A26B47A30C67}"/>
              </a:ext>
            </a:extLst>
          </p:cNvPr>
          <p:cNvSpPr txBox="1">
            <a:spLocks/>
          </p:cNvSpPr>
          <p:nvPr/>
        </p:nvSpPr>
        <p:spPr>
          <a:xfrm>
            <a:off x="794736" y="2858814"/>
            <a:ext cx="10724164" cy="363428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lvl="0" indent="-514350">
              <a:lnSpc>
                <a:spcPct val="200000"/>
              </a:lnSpc>
              <a:buFont typeface="+mj-lt"/>
              <a:buAutoNum type="arabicPeriod"/>
            </a:pPr>
            <a:r>
              <a:rPr lang="en-GB" sz="2000" dirty="0" smtClean="0">
                <a:latin typeface="Times New Roman" panose="02020603050405020304" pitchFamily="18" charset="0"/>
                <a:cs typeface="Times New Roman" panose="02020603050405020304" pitchFamily="18" charset="0"/>
              </a:rPr>
              <a:t>Identifying </a:t>
            </a:r>
            <a:r>
              <a:rPr lang="en-GB" sz="2000" dirty="0">
                <a:latin typeface="Times New Roman" panose="02020603050405020304" pitchFamily="18" charset="0"/>
                <a:cs typeface="Times New Roman" panose="02020603050405020304" pitchFamily="18" charset="0"/>
              </a:rPr>
              <a:t>Churn Factors: Understand the factors contributing to customer churn by </a:t>
            </a:r>
            <a:r>
              <a:rPr lang="en-GB" sz="2000" dirty="0" err="1">
                <a:latin typeface="Times New Roman" panose="02020603050405020304" pitchFamily="18" charset="0"/>
                <a:cs typeface="Times New Roman" panose="02020603050405020304" pitchFamily="18" charset="0"/>
              </a:rPr>
              <a:t>analyzing</a:t>
            </a:r>
            <a:r>
              <a:rPr lang="en-GB" sz="2000" dirty="0">
                <a:latin typeface="Times New Roman" panose="02020603050405020304" pitchFamily="18" charset="0"/>
                <a:cs typeface="Times New Roman" panose="02020603050405020304" pitchFamily="18" charset="0"/>
              </a:rPr>
              <a:t> data on customer </a:t>
            </a:r>
            <a:r>
              <a:rPr lang="en-GB" sz="2000" dirty="0" err="1">
                <a:latin typeface="Times New Roman" panose="02020603050405020304" pitchFamily="18" charset="0"/>
                <a:cs typeface="Times New Roman" panose="02020603050405020304" pitchFamily="18" charset="0"/>
              </a:rPr>
              <a:t>behavior</a:t>
            </a:r>
            <a:r>
              <a:rPr lang="en-GB" sz="2000" dirty="0">
                <a:latin typeface="Times New Roman" panose="02020603050405020304" pitchFamily="18" charset="0"/>
                <a:cs typeface="Times New Roman" panose="02020603050405020304" pitchFamily="18" charset="0"/>
              </a:rPr>
              <a:t>, service usage, and interaction patterns.</a:t>
            </a:r>
            <a:endParaRPr lang="en-US" sz="2000" dirty="0">
              <a:latin typeface="Times New Roman" panose="02020603050405020304" pitchFamily="18" charset="0"/>
              <a:cs typeface="Times New Roman" panose="02020603050405020304" pitchFamily="18" charset="0"/>
            </a:endParaRPr>
          </a:p>
          <a:p>
            <a:pPr marL="514350" lvl="0" indent="-514350">
              <a:lnSpc>
                <a:spcPct val="200000"/>
              </a:lnSpc>
              <a:buFont typeface="+mj-lt"/>
              <a:buAutoNum type="arabicPeriod"/>
            </a:pPr>
            <a:r>
              <a:rPr lang="en-GB" sz="2000" dirty="0" smtClean="0">
                <a:latin typeface="Times New Roman" panose="02020603050405020304" pitchFamily="18" charset="0"/>
                <a:cs typeface="Times New Roman" panose="02020603050405020304" pitchFamily="18" charset="0"/>
              </a:rPr>
              <a:t>Predictive </a:t>
            </a:r>
            <a:r>
              <a:rPr lang="en-GB" sz="2000" dirty="0">
                <a:latin typeface="Times New Roman" panose="02020603050405020304" pitchFamily="18" charset="0"/>
                <a:cs typeface="Times New Roman" panose="02020603050405020304" pitchFamily="18" charset="0"/>
              </a:rPr>
              <a:t>Modelling: Develop machine learning models to predict which customers are at risk of churning. This involves using historical data to create models that can anticipate future customer </a:t>
            </a:r>
            <a:r>
              <a:rPr lang="en-GB" sz="2000" dirty="0" err="1">
                <a:latin typeface="Times New Roman" panose="02020603050405020304" pitchFamily="18" charset="0"/>
                <a:cs typeface="Times New Roman" panose="02020603050405020304" pitchFamily="18" charset="0"/>
              </a:rPr>
              <a:t>behavior</a:t>
            </a:r>
            <a:r>
              <a:rPr lang="en-GB"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514350" lvl="0" indent="-514350">
              <a:lnSpc>
                <a:spcPct val="200000"/>
              </a:lnSpc>
              <a:buFont typeface="+mj-lt"/>
              <a:buAutoNum type="arabicPeriod"/>
            </a:pPr>
            <a:r>
              <a:rPr lang="en-GB" sz="2000" dirty="0" smtClean="0">
                <a:latin typeface="Times New Roman" panose="02020603050405020304" pitchFamily="18" charset="0"/>
                <a:cs typeface="Times New Roman" panose="02020603050405020304" pitchFamily="18" charset="0"/>
              </a:rPr>
              <a:t>Improve </a:t>
            </a:r>
            <a:r>
              <a:rPr lang="en-GB" sz="2000" dirty="0">
                <a:latin typeface="Times New Roman" panose="02020603050405020304" pitchFamily="18" charset="0"/>
                <a:cs typeface="Times New Roman" panose="02020603050405020304" pitchFamily="18" charset="0"/>
              </a:rPr>
              <a:t>the model using hyper parameter tuning to increase its accuracy</a:t>
            </a:r>
            <a:r>
              <a:rPr lang="en-GB"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194611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62E51-D53F-4CA2-8BF0-E130B326D56A}"/>
              </a:ext>
            </a:extLst>
          </p:cNvPr>
          <p:cNvSpPr>
            <a:spLocks noGrp="1"/>
          </p:cNvSpPr>
          <p:nvPr>
            <p:ph type="title" idx="4294967295"/>
          </p:nvPr>
        </p:nvSpPr>
        <p:spPr>
          <a:xfrm>
            <a:off x="371475" y="-758824"/>
            <a:ext cx="11520487" cy="758824"/>
          </a:xfrm>
        </p:spPr>
        <p:txBody>
          <a:bodyPr vert="horz" lIns="91440" tIns="45720" rIns="91440" bIns="45720" rtlCol="0" anchor="b">
            <a:normAutofit/>
          </a:bodyPr>
          <a:lstStyle/>
          <a:p>
            <a:r>
              <a:rPr lang="en-US" sz="700" b="0" dirty="0">
                <a:solidFill>
                  <a:schemeClr val="bg1">
                    <a:lumMod val="95000"/>
                  </a:schemeClr>
                </a:solidFill>
              </a:rPr>
              <a:t>Slide 27</a:t>
            </a:r>
          </a:p>
        </p:txBody>
      </p:sp>
      <p:sp>
        <p:nvSpPr>
          <p:cNvPr id="4" name="TextBox 3"/>
          <p:cNvSpPr txBox="1"/>
          <p:nvPr/>
        </p:nvSpPr>
        <p:spPr>
          <a:xfrm>
            <a:off x="882869" y="273269"/>
            <a:ext cx="7683062" cy="1015663"/>
          </a:xfrm>
          <a:prstGeom prst="rect">
            <a:avLst/>
          </a:prstGeom>
          <a:noFill/>
        </p:spPr>
        <p:txBody>
          <a:bodyPr wrap="square" rtlCol="0">
            <a:spAutoFit/>
          </a:bodyPr>
          <a:lstStyle/>
          <a:p>
            <a:pPr algn="ctr"/>
            <a:r>
              <a:rPr lang="en-US" sz="6000" b="1" dirty="0" smtClean="0">
                <a:solidFill>
                  <a:srgbClr val="FF0000"/>
                </a:solidFill>
              </a:rPr>
              <a:t>Data Understanding</a:t>
            </a:r>
            <a:endParaRPr lang="en-US" sz="6000" b="1" dirty="0">
              <a:solidFill>
                <a:srgbClr val="FF0000"/>
              </a:solidFill>
            </a:endParaRPr>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5349767" y="1162806"/>
            <a:ext cx="6842234" cy="5695194"/>
          </a:xfrm>
          <a:prstGeom prst="rect">
            <a:avLst/>
          </a:prstGeom>
        </p:spPr>
      </p:pic>
      <p:sp>
        <p:nvSpPr>
          <p:cNvPr id="3" name="TextBox 2"/>
          <p:cNvSpPr txBox="1"/>
          <p:nvPr/>
        </p:nvSpPr>
        <p:spPr>
          <a:xfrm>
            <a:off x="515007" y="1288932"/>
            <a:ext cx="4834760" cy="5016758"/>
          </a:xfrm>
          <a:prstGeom prst="rect">
            <a:avLst/>
          </a:prstGeom>
          <a:noFill/>
        </p:spPr>
        <p:txBody>
          <a:bodyPr wrap="square" rtlCol="0">
            <a:spAutoFit/>
          </a:bodyPr>
          <a:lstStyle/>
          <a:p>
            <a:pPr marL="171450" lvl="0" indent="-171450">
              <a:lnSpc>
                <a:spcPct val="200000"/>
              </a:lnSpc>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Of the 3,333 customers in the dataset, 483 have terminated their contract with </a:t>
            </a:r>
            <a:r>
              <a:rPr lang="en-GB" sz="2000" dirty="0" err="1">
                <a:latin typeface="Times New Roman" panose="02020603050405020304" pitchFamily="18" charset="0"/>
                <a:cs typeface="Times New Roman" panose="02020603050405020304" pitchFamily="18" charset="0"/>
              </a:rPr>
              <a:t>SyriaTel</a:t>
            </a:r>
            <a:r>
              <a:rPr lang="en-GB" sz="2000" dirty="0">
                <a:latin typeface="Times New Roman" panose="02020603050405020304" pitchFamily="18" charset="0"/>
                <a:cs typeface="Times New Roman" panose="02020603050405020304" pitchFamily="18" charset="0"/>
              </a:rPr>
              <a:t>. That is 14.5% of customers lost.</a:t>
            </a:r>
          </a:p>
          <a:p>
            <a:pPr marL="171450" lvl="0" indent="-171450">
              <a:lnSpc>
                <a:spcPct val="200000"/>
              </a:lnSpc>
              <a:buFont typeface="Arial" panose="020B0604020202020204" pitchFamily="34" charset="0"/>
              <a:buChar char="•"/>
            </a:pPr>
            <a:r>
              <a:rPr lang="en-GB" sz="2000" dirty="0" smtClean="0">
                <a:latin typeface="Times New Roman" panose="02020603050405020304" pitchFamily="18" charset="0"/>
                <a:cs typeface="Times New Roman" panose="02020603050405020304" pitchFamily="18" charset="0"/>
              </a:rPr>
              <a:t>The </a:t>
            </a:r>
            <a:r>
              <a:rPr lang="en-GB" sz="2000" dirty="0">
                <a:latin typeface="Times New Roman" panose="02020603050405020304" pitchFamily="18" charset="0"/>
                <a:cs typeface="Times New Roman" panose="02020603050405020304" pitchFamily="18" charset="0"/>
              </a:rPr>
              <a:t>distribution of the binary classes shows a data imbalance. This needs to be addressed before </a:t>
            </a:r>
            <a:r>
              <a:rPr lang="en-GB" sz="2000" dirty="0" smtClean="0">
                <a:latin typeface="Times New Roman" panose="02020603050405020304" pitchFamily="18" charset="0"/>
                <a:cs typeface="Times New Roman" panose="02020603050405020304" pitchFamily="18" charset="0"/>
              </a:rPr>
              <a:t>modelling </a:t>
            </a:r>
            <a:r>
              <a:rPr lang="en-GB" sz="2000" dirty="0">
                <a:latin typeface="Times New Roman" panose="02020603050405020304" pitchFamily="18" charset="0"/>
                <a:cs typeface="Times New Roman" panose="02020603050405020304" pitchFamily="18" charset="0"/>
              </a:rPr>
              <a:t>as an unbalanced feature can cause the model to make false predictions</a:t>
            </a:r>
            <a:r>
              <a:rPr lang="en-GB"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070355"/>
      </p:ext>
    </p:extLst>
  </p:cSld>
  <p:clrMapOvr>
    <a:masterClrMapping/>
  </p:clrMapOvr>
  <p:transition spd="slow">
    <p:randomBar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09296" y="147146"/>
            <a:ext cx="8534401" cy="769441"/>
          </a:xfrm>
          <a:prstGeom prst="rect">
            <a:avLst/>
          </a:prstGeom>
          <a:noFill/>
        </p:spPr>
        <p:txBody>
          <a:bodyPr wrap="square" rtlCol="0">
            <a:spAutoFit/>
          </a:bodyPr>
          <a:lstStyle/>
          <a:p>
            <a:pPr algn="ctr"/>
            <a:r>
              <a:rPr lang="en-GB" sz="4400" b="1" dirty="0">
                <a:solidFill>
                  <a:srgbClr val="FF0000"/>
                </a:solidFill>
              </a:rPr>
              <a:t>Churn plots for categorical Features</a:t>
            </a:r>
            <a:r>
              <a:rPr lang="en-GB" sz="4400" b="1" dirty="0" smtClean="0">
                <a:solidFill>
                  <a:srgbClr val="FF0000"/>
                </a:solidFill>
              </a:rPr>
              <a:t>.</a:t>
            </a:r>
            <a:endParaRPr lang="en-US" sz="4400" b="1" dirty="0">
              <a:solidFill>
                <a:srgbClr val="FF0000"/>
              </a:solidFill>
            </a:endParaRPr>
          </a:p>
        </p:txBody>
      </p:sp>
      <p:pic>
        <p:nvPicPr>
          <p:cNvPr id="6" name="Picture Placeholder 2"/>
          <p:cNvPicPr>
            <a:picLocks noGrp="1"/>
          </p:cNvPicPr>
          <p:nvPr>
            <p:ph type="pic" sz="quarter" idx="13"/>
          </p:nvPr>
        </p:nvPicPr>
        <p:blipFill>
          <a:blip r:embed="rId2">
            <a:extLst>
              <a:ext uri="{28A0092B-C50C-407E-A947-70E740481C1C}">
                <a14:useLocalDpi xmlns:a14="http://schemas.microsoft.com/office/drawing/2010/main" val="0"/>
              </a:ext>
            </a:extLst>
          </a:blip>
          <a:srcRect l="6770" r="6770"/>
          <a:stretch>
            <a:fillRect/>
          </a:stretch>
        </p:blipFill>
        <p:spPr>
          <a:xfrm>
            <a:off x="956441" y="1434352"/>
            <a:ext cx="10859041" cy="5126785"/>
          </a:xfrm>
          <a:prstGeom prst="rect">
            <a:avLst/>
          </a:prstGeom>
        </p:spPr>
      </p:pic>
    </p:spTree>
    <p:extLst>
      <p:ext uri="{BB962C8B-B14F-4D97-AF65-F5344CB8AC3E}">
        <p14:creationId xmlns:p14="http://schemas.microsoft.com/office/powerpoint/2010/main" val="17550833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51011" y="824752"/>
            <a:ext cx="10452847" cy="5151867"/>
          </a:xfrm>
          <a:prstGeom prst="rect">
            <a:avLst/>
          </a:prstGeom>
        </p:spPr>
      </p:pic>
    </p:spTree>
    <p:extLst>
      <p:ext uri="{BB962C8B-B14F-4D97-AF65-F5344CB8AC3E}">
        <p14:creationId xmlns:p14="http://schemas.microsoft.com/office/powerpoint/2010/main" val="664843782"/>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T Template_Classic_Bold_Block_01_MS_v5" id="{AA60D5CE-876A-47D1-9228-3D76491083AD}" vid="{07E49AEA-13A3-4305-88B7-82B9D72D09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360C99C-4D9A-4DAB-AA53-E488AEBCAE1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1B6A5B5-1BEC-4EEA-9356-9BFD758ACB72}">
  <ds:schemaRefs>
    <ds:schemaRef ds:uri="http://schemas.microsoft.com/sharepoint/v3/contenttype/forms"/>
  </ds:schemaRefs>
</ds:datastoreItem>
</file>

<file path=customXml/itemProps3.xml><?xml version="1.0" encoding="utf-8"?>
<ds:datastoreItem xmlns:ds="http://schemas.openxmlformats.org/officeDocument/2006/customXml" ds:itemID="{16D1F562-76A4-4CE4-B3CA-758D572E94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Classic bold block presentation</Template>
  <TotalTime>0</TotalTime>
  <Words>743</Words>
  <Application>Microsoft Office PowerPoint</Application>
  <PresentationFormat>Widescreen</PresentationFormat>
  <Paragraphs>74</Paragraphs>
  <Slides>17</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Times New Roman</vt:lpstr>
      <vt:lpstr>Office Theme</vt:lpstr>
      <vt:lpstr>SYRIA TEL CUSTOMER CHURN ANALYSIS.</vt:lpstr>
      <vt:lpstr>INTRODUCTION</vt:lpstr>
      <vt:lpstr>PowerPoint Presentation</vt:lpstr>
      <vt:lpstr>Problem Statement</vt:lpstr>
      <vt:lpstr>PowerPoint Presentation</vt:lpstr>
      <vt:lpstr>Objectives</vt:lpstr>
      <vt:lpstr>Slide 27</vt:lpstr>
      <vt:lpstr>PowerPoint Presentation</vt:lpstr>
      <vt:lpstr>PowerPoint Presentation</vt:lpstr>
      <vt:lpstr>PowerPoint Presentation</vt:lpstr>
      <vt:lpstr>Modelling</vt:lpstr>
      <vt:lpstr>PowerPoint Presentation</vt:lpstr>
      <vt:lpstr>PowerPoint Presentation</vt:lpstr>
      <vt:lpstr>PowerPoint Presentation</vt:lpstr>
      <vt:lpstr>Conclusion</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2024-03-09T22:14:04Z</dcterms:created>
  <dcterms:modified xsi:type="dcterms:W3CDTF">2024-03-10T10:32:50Z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